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335" r:id="rId2"/>
    <p:sldId id="258" r:id="rId3"/>
    <p:sldId id="261" r:id="rId4"/>
    <p:sldId id="262" r:id="rId5"/>
    <p:sldId id="323" r:id="rId6"/>
    <p:sldId id="319" r:id="rId7"/>
    <p:sldId id="297" r:id="rId8"/>
    <p:sldId id="320" r:id="rId9"/>
    <p:sldId id="296" r:id="rId10"/>
    <p:sldId id="324" r:id="rId11"/>
    <p:sldId id="325" r:id="rId12"/>
    <p:sldId id="326" r:id="rId13"/>
    <p:sldId id="327" r:id="rId14"/>
    <p:sldId id="328" r:id="rId15"/>
    <p:sldId id="329" r:id="rId16"/>
    <p:sldId id="321" r:id="rId17"/>
    <p:sldId id="322" r:id="rId18"/>
    <p:sldId id="331" r:id="rId19"/>
    <p:sldId id="332" r:id="rId20"/>
    <p:sldId id="314" r:id="rId21"/>
    <p:sldId id="315" r:id="rId22"/>
    <p:sldId id="316" r:id="rId23"/>
    <p:sldId id="333" r:id="rId24"/>
    <p:sldId id="33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00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981D0-E514-47AE-8CC5-C70179DD716A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9D004-0297-444A-9403-32D94099D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86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D004-0297-444A-9403-32D94099DA2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954F2-3A53-4B85-A089-9C40F16C8ED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17B25-7195-43FF-8151-53849D6930DB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3D94E7-1068-40BB-B939-96BA3CB377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96416"/>
          </a:xfrm>
        </p:spPr>
        <p:txBody>
          <a:bodyPr/>
          <a:lstStyle/>
          <a:p>
            <a:pPr algn="ctr"/>
            <a:r>
              <a:rPr lang="ru-RU" dirty="0" smtClean="0"/>
              <a:t>РУБКА МЕТАЛЛА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125252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>
            <a:normAutofit/>
          </a:bodyPr>
          <a:lstStyle/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587727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6. Рубка по уровню тисков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угол наклона зубила соответственно в вертикальной и горизонтальной плоскости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91440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рубке полосового (листового) материала на плите (наковальне) следует выполнять следующие требования: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режущую кромку зубила затачивать не прямолинейно а с некоторой кривизной (рис. 7.);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разрубание листового материала по прямой линии производить, начиная от дальней кромки листа к передней, при этом зубило должно располагаться точно по разметочной риске. При рубке передвигать лист таким образом, чтобы место удара находилось приблизительно посредине плиты;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вырубании из листового материала заготовки криволинейного профиля (рис. 8.) оставлять припуск 1,0... 1,5 мм для последующей ее обработки, например, опиливанием;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разрубание полосы выполнять по разметке с обеих сторон примерно на половину толщины полосы, после чего переломить ее в тисках или на ребре плиты (наковальни); 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силу удара регулировать в зависимости от толщины разрубаемого материала.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80928"/>
            <a:ext cx="3851920" cy="3493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492896"/>
            <a:ext cx="3465934" cy="349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309320"/>
            <a:ext cx="47091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 7. Рубка листового материала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61501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Рис.8. Вырубание заготовки из               листового материала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При срубании слоя металла на широкой поверхности детали сначала при помощи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крейцмейселя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прорубить канавки глубиной 1,5...2,0 мм по всей поверхности детали (рис. 9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а),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затем зубилом срубить оставшиеся выступы (рис. 9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661248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9. Срубание материала с широкой поверхности: 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прорубание канавок;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срубание выступов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76872"/>
            <a:ext cx="69127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Прорубание криволинейных канавок на заготовке выполнять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канавочником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за один или несколько проходов в зависимости от обрабатываемого материала и требований к качеству обработки. Объем срезаемого материала регулировать наклоном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канавочника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 силой удара по инструменту.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заточке инструмента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необходимо выполнять следующие требования: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устанавливать подручник заточного станка таким образом, чтобы зазор между подручником и заточным кругом не превышал 3 мм;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прижимать инструмент режущей частью к периферии заточного круга, опираясь при этом на подручник;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периодически охлаждать инструмент водой, опуская его в специальную емкость.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4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проверять угол заточки инструмента по шаблону;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следить за симметричностью лезвия инструмента относительно его оси.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6. При рубке и заточке режущего инструмента необходимо соблюдать следующие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меры безопасности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устанавливать на верстак защитный экран;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прочно закреплять заготовку в тисках;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пользоваться молотком, зубилом,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канавочником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крецмейселем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 расплющенным бойком;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пользоваться молотком,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слабонасаженным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рукоятку;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выполнять рубку только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острозаточенным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инструментом;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пользоваться индивидуальными защитными очками или защитным экраном, установленным на станке, во избежание травм глаз.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0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8900" t="7859" r="5506" b="8841"/>
          <a:stretch>
            <a:fillRect/>
          </a:stretch>
        </p:blipFill>
        <p:spPr>
          <a:xfrm>
            <a:off x="0" y="564077"/>
            <a:ext cx="9144000" cy="62939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10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012" t="7859" r="5506" b="7269"/>
          <a:stretch>
            <a:fillRect/>
          </a:stretch>
        </p:blipFill>
        <p:spPr>
          <a:xfrm>
            <a:off x="59499" y="403223"/>
            <a:ext cx="9084501" cy="64547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РУЧНЫЕ МЕХАНИЗИРОВАННЫЕ ИНСТРУМЕНТЫ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16832"/>
            <a:ext cx="878497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22920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Ручной пневматический молоток: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рукоятка;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штуцер;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пусковое устройство;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клапан; 5 - воздухораспредели­тельное устройство;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втулка; 7 - ударник;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ствол;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хвостовик зубила;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концевая втулка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35414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46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характеру главного движения различают механизированные инструменты с возвратно-поступательным и вращательным движением.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5 вопроса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383089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11. Пневматическая шлифовальная машина: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шпиндель;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кожух;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3 -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корпус;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4 -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курок;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5 -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рукоятка;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шлифовальный круг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35414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Пневматические шлифовальные машины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используются для зачистки сварных швов и подготовки поверхностей под дальнейшую обработку.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849694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Цель и назначение слесарной рубки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692696"/>
            <a:ext cx="9144000" cy="5286375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Рубкой называется операция по снятию с заготовки слоя материала, а также разрубание металла (листового, полосового, профильного) на части режущими инструментами (зубилом,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крейцмейселем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канавочником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при помощи молотка).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Рубкой выполняют следующие работы: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удаление лишних слоев материала с поверхностей заготовок (обрубка литья, сварных швов, прорубание кромок под сварку и пр.);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обрубку кромок и заусенцев на кованых и литых заготовках;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разрубание на части листового материала;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вырубку отверстий в листовом материале;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прорубание смазочных канавок и др.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6831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6. ТИПИЧНЫЕ ДЕФЕКТЫ ПРИ РУБКЕ,  ПРИЧИНЫ ИХ ПОЯВЛЕНИЯ И СПОСОБЫ ПРЕДУПРЕЖДЕНИЯ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09" y="980727"/>
          <a:ext cx="8784979" cy="5688634"/>
        </p:xfrm>
        <a:graphic>
          <a:graphicData uri="http://schemas.openxmlformats.org/drawingml/2006/table">
            <a:tbl>
              <a:tblPr/>
              <a:tblGrid>
                <a:gridCol w="2027963"/>
                <a:gridCol w="3108208"/>
                <a:gridCol w="3648808"/>
              </a:tblGrid>
              <a:tr h="448494">
                <a:tc>
                  <a:txBody>
                    <a:bodyPr/>
                    <a:lstStyle/>
                    <a:p>
                      <a:pPr marL="1098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Дефект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Причина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Способ предупреждения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49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Рубка листовой стали в тисках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5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4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Обрублен</a:t>
                      </a:r>
                      <a:r>
                        <a:rPr lang="ru-RU" sz="2000" b="1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ная кромка д</a:t>
                      </a: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етали </a:t>
                      </a:r>
                      <a:r>
                        <a:rPr lang="ru-RU" sz="2000" b="1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криволинейна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Деталь слабо зажата в тисках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Прочно закреплять деталь 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тисках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Стороны </a:t>
                      </a:r>
                      <a:r>
                        <a:rPr lang="ru-RU" sz="2000" b="1" spc="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вырублен</a:t>
                      </a:r>
                      <a:r>
                        <a:rPr lang="ru-RU" sz="2000" b="1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ной детали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непарал</a:t>
                      </a:r>
                      <a:r>
                        <a:rPr lang="ru-RU" sz="2000" b="1" spc="-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лельные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Перекос разметочных рисок.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Перекос заготовки в тисках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Соблюдать правила разметки, точно устанавливать де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таль в тисках по разметочной </a:t>
                      </a:r>
                      <a:r>
                        <a:rPr lang="ru-RU" sz="20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риске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1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«Рваная» </a:t>
                      </a:r>
                      <a:r>
                        <a:rPr lang="ru-RU" sz="2000" b="1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кромка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Рубка выполнялась слишком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сильными ударами или тупым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зубилом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Перед рубкой убедиться в правильной заточке зубила.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Силу ударов регулировать 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зависимости от толщины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заготовки. Угол наклона зубила должен быть </a:t>
                      </a:r>
                      <a:r>
                        <a:rPr lang="ru-RU" sz="20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менее 30°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6 вопроса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0" y="548681"/>
          <a:ext cx="8712969" cy="6048670"/>
        </p:xfrm>
        <a:graphic>
          <a:graphicData uri="http://schemas.openxmlformats.org/drawingml/2006/table">
            <a:tbl>
              <a:tblPr/>
              <a:tblGrid>
                <a:gridCol w="2011340"/>
                <a:gridCol w="3082731"/>
                <a:gridCol w="3618898"/>
              </a:tblGrid>
              <a:tr h="55368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Прорубание канавок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2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«Рваные» 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канавки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Неправильная заточка </a:t>
                      </a:r>
                      <a:r>
                        <a:rPr lang="ru-RU" sz="2000" b="1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крейцмейселя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Крейцмейсель</a:t>
                      </a:r>
                      <a:r>
                        <a:rPr lang="ru-RU" sz="20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затачивать 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2000" b="1" spc="-2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поднутрением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режущей кромки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6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Глубина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канавки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неодина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кова по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ее длине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процессе рубки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производилось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регулирование наклона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крейцмейселя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 рубке толщину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срезаемого слоя материала,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 следовательно, и глубину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канавки регулировать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наклоном </a:t>
                      </a:r>
                      <a:r>
                        <a:rPr lang="ru-RU" sz="2000" b="1" spc="-3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крейцмейселя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6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Сколы на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конце </a:t>
                      </a:r>
                      <a:r>
                        <a:rPr lang="ru-RU" sz="20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</a:t>
                      </a:r>
                      <a:r>
                        <a:rPr lang="ru-RU" sz="2000" b="1" spc="-3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навки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обрублена фаска </a:t>
                      </a:r>
                      <a:r>
                        <a:rPr lang="ru-RU" sz="20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детали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Перед началом рубки 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(особенно хрупких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металлов) обязательно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срубать фаску </a:t>
                      </a:r>
                      <a:r>
                        <a:rPr lang="ru-RU" sz="20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ребре заготовки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месте выхода </a:t>
                      </a:r>
                      <a:r>
                        <a:rPr lang="ru-RU" sz="2000" b="1" spc="-4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крейцмейселя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6 вопроса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0" y="620688"/>
          <a:ext cx="8712969" cy="5976663"/>
        </p:xfrm>
        <a:graphic>
          <a:graphicData uri="http://schemas.openxmlformats.org/drawingml/2006/table">
            <a:tbl>
              <a:tblPr/>
              <a:tblGrid>
                <a:gridCol w="2011340"/>
                <a:gridCol w="3082731"/>
                <a:gridCol w="3618898"/>
              </a:tblGrid>
              <a:tr h="64834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-4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Срубание слоя металла на широкой поверхности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6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Грубые завалы и </a:t>
                      </a:r>
                      <a:r>
                        <a:rPr lang="ru-RU" sz="20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2000" b="1" spc="-2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рубы 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2000" b="1" spc="-15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обрабо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танной</a:t>
                      </a: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по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верхности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Рубка осуществлялась тупым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зубилом. Неправильная </a:t>
                      </a:r>
                      <a:r>
                        <a:rPr lang="ru-RU" sz="20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установка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зубила в процессе </a:t>
                      </a:r>
                      <a:r>
                        <a:rPr lang="ru-RU" sz="20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</a:t>
                      </a:r>
                      <a:r>
                        <a:rPr lang="ru-RU" sz="2000" b="1" spc="-2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</a:t>
                      </a: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Неравномерность силы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ударов молотком по зубилу в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процессе рубки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Наиболее рационально про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изводить срубание выступов </a:t>
                      </a: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между прорубленными ранее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канавками способом «елоч</a:t>
                      </a:r>
                      <a:r>
                        <a:rPr lang="ru-RU" sz="2000" b="1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ка». Толщину снимаемого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слоя регулировать наклоном 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зубила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1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Сколы на </a:t>
                      </a:r>
                      <a:r>
                        <a:rPr lang="ru-RU" sz="2000" b="1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кромке де</a:t>
                      </a:r>
                      <a:r>
                        <a:rPr lang="ru-RU" sz="2000" b="1" spc="-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тали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обрублены фаски на </a:t>
                      </a:r>
                      <a:r>
                        <a:rPr lang="ru-RU" sz="20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Перед рубкой широкой поверхности детали (особенно </a:t>
                      </a: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хрупкого материала) обяза</a:t>
                      </a:r>
                      <a:r>
                        <a:rPr lang="ru-RU" sz="20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тельно срубать фаски со всех ребер детали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6 вопроса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17" y="836714"/>
          <a:ext cx="8640962" cy="5759887"/>
        </p:xfrm>
        <a:graphic>
          <a:graphicData uri="http://schemas.openxmlformats.org/drawingml/2006/table">
            <a:tbl>
              <a:tblPr/>
              <a:tblGrid>
                <a:gridCol w="2232251"/>
                <a:gridCol w="2819720"/>
                <a:gridCol w="3588991"/>
              </a:tblGrid>
              <a:tr h="64082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Рубка листовой, полосовой и прутковой стали на плите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Непрямо</a:t>
                      </a:r>
                      <a:r>
                        <a:rPr lang="ru-RU" sz="2000" b="1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линейная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кромка от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рубленной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Нарушение правил разметки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детали. Рубка велась не </a:t>
                      </a:r>
                      <a:r>
                        <a:rPr lang="ru-RU" sz="20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2000" b="1" spc="-2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разметочной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риске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Следить за прямолинейностью риски разметки. Точно </a:t>
                      </a: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устанавливать зубило на </a:t>
                      </a:r>
                      <a:r>
                        <a:rPr lang="ru-RU" sz="2000" b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риску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Кромка от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рубленной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Детали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имеет глуб</a:t>
                      </a:r>
                      <a:r>
                        <a:rPr lang="ru-RU" sz="2000" b="1" spc="-4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окие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зарубы </a:t>
                      </a:r>
                      <a:r>
                        <a:rPr lang="ru-RU" sz="2000" b="1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2000" b="1" spc="-5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сколы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Неправильная заточка зуби</a:t>
                      </a: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ла. Неточная установка зуби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ла на разметочную риску.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Рубка выполнялась слишком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слабыми ударами с «</a:t>
                      </a:r>
                      <a:r>
                        <a:rPr lang="ru-RU" sz="2000" b="1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присту</a:t>
                      </a:r>
                      <a:r>
                        <a:rPr lang="ru-RU" sz="2000" b="1" spc="-3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киванием</a:t>
                      </a:r>
                      <a:r>
                        <a:rPr lang="ru-RU" sz="2000" b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» или тупым зубилом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рубки листового металла зубило следует затачивать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слегка закругленно. Рубку </a:t>
                      </a:r>
                      <a:r>
                        <a:rPr lang="ru-RU" sz="2000" b="1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производить энергичными 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ударами без «пристукивания». Прочно удерживать зубило на риске разметки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36912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     Спасибо </a:t>
            </a:r>
            <a:r>
              <a:rPr lang="ru-RU" sz="4400" dirty="0">
                <a:solidFill>
                  <a:schemeClr val="bg2">
                    <a:lumMod val="25000"/>
                  </a:schemeClr>
                </a:solidFill>
              </a:rPr>
              <a:t>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2586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142875"/>
            <a:ext cx="9144000" cy="4058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ИНСТРУМЕНТЫ, ПРИМЕНЯЕМЫЕ ПРИ РУБКЕ</a:t>
            </a:r>
            <a:endParaRPr lang="ru-RU" sz="3100" dirty="0" smtClean="0">
              <a:solidFill>
                <a:srgbClr val="C00000"/>
              </a:solidFill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517868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1. Зубило слесарное: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общий вид зубила и его рабо­чей части;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б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угол заострения и действие сил;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элементы резания при рубке;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Р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сила резания;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2000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20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составляющие силы резания;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β,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- углы заострения; </a:t>
            </a: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γ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пе­редний угол;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- задний угол;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δ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-угол резания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1052736"/>
            <a:ext cx="3491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Слесарное зубило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(рис. 1) состоит из трех частей: рабочей, средней, ударной. Как и при любой обработке резанием, режущая часть инструмента представляет собой клин (рис. 1 а).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5040560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</a:t>
            </a:r>
            <a:r>
              <a:rPr lang="en-US" sz="2800" b="1" dirty="0" smtClean="0">
                <a:solidFill>
                  <a:srgbClr val="C00000"/>
                </a:solidFill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</a:rPr>
              <a:t>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/>
          <a:lstStyle/>
          <a:p>
            <a:r>
              <a:rPr lang="ru-RU" sz="2400" b="1" i="1" dirty="0" err="1" smtClean="0">
                <a:latin typeface="Arial" pitchFamily="34" charset="0"/>
                <a:cs typeface="Arial" pitchFamily="34" charset="0"/>
              </a:rPr>
              <a:t>Крейцмейселъ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(рис. 2) отличается от зубила более узкой режущей кромкой.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Крейцмейсель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применяют для вырубания канавок, прорубания шпоночных пазов и тому подобных работ.</a:t>
            </a: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615608" y="3356992"/>
            <a:ext cx="352839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 2.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Крейцмейсель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04865"/>
            <a:ext cx="4433267" cy="159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386104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latin typeface="Arial" pitchFamily="34" charset="0"/>
                <a:cs typeface="Arial" pitchFamily="34" charset="0"/>
              </a:rPr>
              <a:t>Канавочник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(рис. 3.) применяется для вырубания смазочных канавок во вкладышах и втулках подшипников скольжения и профильных канавок специального назначения.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373216"/>
            <a:ext cx="4464496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148064" y="6109267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Канавочник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Продолжение </a:t>
            </a:r>
            <a:r>
              <a:rPr lang="en-US" sz="2800" b="1" dirty="0" smtClean="0">
                <a:solidFill>
                  <a:srgbClr val="C00000"/>
                </a:solidFill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</a:rPr>
              <a:t> вопроса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Слесарные молотки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(рис. 4.) применяются при рубке в качестве ударного инструмента для создания силы резания и бывают двух видов - с круглым (рис. 4,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а)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 квадратным (рис. 4,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бойком.</a:t>
            </a: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220072" y="4797152"/>
            <a:ext cx="374441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793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Рис. 4. Молотки слесарные: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а -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круглым бойком; б - с квадратным бойком; в - способы крепления ручки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76872"/>
            <a:ext cx="475252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0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216" t="7737" r="5420" b="5610"/>
          <a:stretch>
            <a:fillRect/>
          </a:stretch>
        </p:blipFill>
        <p:spPr>
          <a:xfrm>
            <a:off x="25208" y="311176"/>
            <a:ext cx="9118791" cy="65468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2542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3.ЗАТОЧКА РЕЖУЩЕГО ИНСТРУМЕНТА</a:t>
            </a: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Заточка режущего инструмента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осуществляется на заточных станках</a:t>
            </a:r>
            <a:endParaRPr lang="ru-RU" sz="2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517751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Рис. 5. Заточной станок: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- заточной узел станка;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 -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шаблон для контроля углов заточки;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- защитный экран;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2 -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кожух;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3 -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подручник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556792"/>
            <a:ext cx="734481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0008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216" t="9284" r="5420" b="5609"/>
          <a:stretch>
            <a:fillRect/>
          </a:stretch>
        </p:blipFill>
        <p:spPr>
          <a:xfrm>
            <a:off x="10620" y="417796"/>
            <a:ext cx="9133379" cy="64402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991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ОСНОВНЫЕ ПРАВИЛА И СПОСОБЫ ВЫПОЛНЕНИЯ РАБОТ ПРИ РУБКЕ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2150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1. При рубке листового и полосового металла толщиной до 3 мм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уровню губок  тисков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следует соблюдать следующие правила: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часть заготовки, уходящая в стружку, должна располагаться выше уровня губок тисков;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риска на заготовке должна находиться точно на уровне губок тисков, перекос заготовки не допустим;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заготовка не должна выступать за правый торец губок тисков;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рубку по уровню тисков выполнять серединой режущей кромки инструмента, располагая его под углом 45 ° к заготовке (рис.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б).</a:t>
            </a:r>
            <a:br>
              <a:rPr lang="ru-RU" sz="24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Угол наклона зубила в зависимости от угла заострения рабочей части составляет от 30 до 35 ° (рис.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а).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628</TotalTime>
  <Words>1387</Words>
  <Application>Microsoft Office PowerPoint</Application>
  <PresentationFormat>Экран (4:3)</PresentationFormat>
  <Paragraphs>157</Paragraphs>
  <Slides>24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РУБКА МЕТАЛЛА</vt:lpstr>
      <vt:lpstr>    1. Цель и назначение слесарной рубки</vt:lpstr>
      <vt:lpstr>       2. ИНСТРУМЕНТЫ, ПРИМЕНЯЕМЫЕ ПРИ РУБКЕ</vt:lpstr>
      <vt:lpstr>Продолжение 2 вопроса</vt:lpstr>
      <vt:lpstr>Продолжение 2 вопроса</vt:lpstr>
      <vt:lpstr>Слайд 6</vt:lpstr>
      <vt:lpstr>3.ЗАТОЧКА РЕЖУЩЕГО ИНСТРУМЕНТА</vt:lpstr>
      <vt:lpstr>Слайд 8</vt:lpstr>
      <vt:lpstr>4. ОСНОВНЫЕ ПРАВИЛА И СПОСОБЫ ВЫПОЛНЕНИЯ РАБОТ ПРИ РУБКЕ</vt:lpstr>
      <vt:lpstr>Продолжение 4 вопроса</vt:lpstr>
      <vt:lpstr>Продолжение 4 вопроса</vt:lpstr>
      <vt:lpstr>Продолжение 4 вопроса</vt:lpstr>
      <vt:lpstr>Продолжение 4 вопроса</vt:lpstr>
      <vt:lpstr>Продолжение 4 вопроса</vt:lpstr>
      <vt:lpstr>Продолжение 4 вопроса</vt:lpstr>
      <vt:lpstr>Слайд 16</vt:lpstr>
      <vt:lpstr>Слайд 17</vt:lpstr>
      <vt:lpstr>5. РУЧНЫЕ МЕХАНИЗИРОВАННЫЕ ИНСТРУМЕНТЫ</vt:lpstr>
      <vt:lpstr>Продолжение 5 вопроса</vt:lpstr>
      <vt:lpstr>  6. ТИПИЧНЫЕ ДЕФЕКТЫ ПРИ РУБКЕ,  ПРИЧИНЫ ИХ ПОЯВЛЕНИЯ И СПОСОБЫ ПРЕДУПРЕЖДЕНИЯ</vt:lpstr>
      <vt:lpstr>Продолжение 6 вопроса</vt:lpstr>
      <vt:lpstr>Продолжение 6 вопроса</vt:lpstr>
      <vt:lpstr>Продолжение 6 вопроса</vt:lpstr>
      <vt:lpstr>Слайд 24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Пользователь Windows</cp:lastModifiedBy>
  <cp:revision>61</cp:revision>
  <dcterms:created xsi:type="dcterms:W3CDTF">2011-07-14T12:34:11Z</dcterms:created>
  <dcterms:modified xsi:type="dcterms:W3CDTF">2023-01-10T16:09:53Z</dcterms:modified>
</cp:coreProperties>
</file>